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3" r:id="rId9"/>
    <p:sldId id="264" r:id="rId10"/>
    <p:sldId id="265" r:id="rId11"/>
    <p:sldId id="267" r:id="rId12"/>
    <p:sldId id="317" r:id="rId13"/>
    <p:sldId id="266" r:id="rId14"/>
    <p:sldId id="331" r:id="rId15"/>
    <p:sldId id="332" r:id="rId16"/>
    <p:sldId id="269" r:id="rId17"/>
    <p:sldId id="271" r:id="rId18"/>
    <p:sldId id="324" r:id="rId19"/>
    <p:sldId id="272" r:id="rId20"/>
    <p:sldId id="334" r:id="rId21"/>
    <p:sldId id="325" r:id="rId22"/>
    <p:sldId id="337" r:id="rId23"/>
    <p:sldId id="322" r:id="rId24"/>
    <p:sldId id="273" r:id="rId25"/>
    <p:sldId id="333" r:id="rId26"/>
    <p:sldId id="335" r:id="rId27"/>
    <p:sldId id="336" r:id="rId28"/>
    <p:sldId id="323" r:id="rId29"/>
    <p:sldId id="274" r:id="rId30"/>
    <p:sldId id="326" r:id="rId31"/>
    <p:sldId id="327" r:id="rId32"/>
    <p:sldId id="275" r:id="rId33"/>
    <p:sldId id="276" r:id="rId34"/>
    <p:sldId id="319" r:id="rId35"/>
    <p:sldId id="315" r:id="rId36"/>
    <p:sldId id="320" r:id="rId37"/>
    <p:sldId id="33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142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987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2152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899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452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tr-TR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4431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9641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306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7334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8180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8780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2685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D4D6213-F2F9-4E12-80FA-05CF962785EF}" type="datetimeFigureOut">
              <a:rPr lang="tr-TR" smtClean="0"/>
              <a:t>18.11.2024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tr-TR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79C5DFA-52EA-4A28-8E42-40E36B28BBEF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98078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webp"/><Relationship Id="rId5" Type="http://schemas.openxmlformats.org/officeDocument/2006/relationships/image" Target="../media/image16.webp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0D2F19-832B-0F4A-CD76-F156F64BD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7200" dirty="0"/>
              <a:t>YENİDOĞAN MUAYENESİ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79B0834-5F5C-88A0-F98F-1EE9AF1CF2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DOÇ. DR. MİNE ÖZDİL ÇİRKİNOĞLU</a:t>
            </a:r>
          </a:p>
          <a:p>
            <a:r>
              <a:rPr lang="tr-TR" dirty="0"/>
              <a:t>ÇOCUK SAĞLIĞI VE HASTALIKLARI ABD</a:t>
            </a:r>
          </a:p>
          <a:p>
            <a:r>
              <a:rPr lang="tr-TR" dirty="0"/>
              <a:t>NEONATOLOJİ BD</a:t>
            </a:r>
          </a:p>
        </p:txBody>
      </p:sp>
    </p:spTree>
    <p:extLst>
      <p:ext uri="{BB962C8B-B14F-4D97-AF65-F5344CB8AC3E}">
        <p14:creationId xmlns:p14="http://schemas.microsoft.com/office/powerpoint/2010/main" val="235779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C8BB72-415D-DC5B-E28E-5F3C7899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612BE15-CA94-2E69-B9FC-2819195484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48195" y="1390262"/>
            <a:ext cx="9752883" cy="3639522"/>
          </a:xfrm>
        </p:spPr>
      </p:pic>
    </p:spTree>
    <p:extLst>
      <p:ext uri="{BB962C8B-B14F-4D97-AF65-F5344CB8AC3E}">
        <p14:creationId xmlns:p14="http://schemas.microsoft.com/office/powerpoint/2010/main" val="2828928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120293-EACF-DD4E-22F0-973BB261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Muayenede sıralama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84B2B2-0000-7715-B8DC-0403685C47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Genel görünüm, tonus, aktivite</a:t>
            </a:r>
          </a:p>
          <a:p>
            <a:r>
              <a:rPr lang="tr-TR" dirty="0"/>
              <a:t>Vücut ölçümleri</a:t>
            </a:r>
          </a:p>
          <a:p>
            <a:r>
              <a:rPr lang="tr-TR" dirty="0"/>
              <a:t>Kalp ve akciğerler</a:t>
            </a:r>
          </a:p>
          <a:p>
            <a:r>
              <a:rPr lang="tr-TR" dirty="0"/>
              <a:t>Baş ve boyun</a:t>
            </a:r>
          </a:p>
          <a:p>
            <a:r>
              <a:rPr lang="tr-TR" dirty="0"/>
              <a:t>Göğüs ve karın</a:t>
            </a:r>
          </a:p>
          <a:p>
            <a:r>
              <a:rPr lang="tr-TR" dirty="0"/>
              <a:t>Anüs, </a:t>
            </a:r>
            <a:r>
              <a:rPr lang="tr-TR" dirty="0" err="1"/>
              <a:t>genital</a:t>
            </a:r>
            <a:r>
              <a:rPr lang="tr-TR" dirty="0"/>
              <a:t> organlar</a:t>
            </a:r>
          </a:p>
          <a:p>
            <a:r>
              <a:rPr lang="tr-TR" dirty="0" err="1"/>
              <a:t>Femoral</a:t>
            </a:r>
            <a:r>
              <a:rPr lang="tr-TR" dirty="0"/>
              <a:t> nabızlar</a:t>
            </a:r>
          </a:p>
          <a:p>
            <a:r>
              <a:rPr lang="tr-TR" dirty="0"/>
              <a:t>Sırt ve ekstremiteler</a:t>
            </a:r>
          </a:p>
          <a:p>
            <a:r>
              <a:rPr lang="tr-TR" dirty="0"/>
              <a:t>Kalça eklemi</a:t>
            </a:r>
          </a:p>
          <a:p>
            <a:r>
              <a:rPr lang="tr-TR" dirty="0"/>
              <a:t>Nörolojik muayene ve yenidoğan refleksleri</a:t>
            </a:r>
          </a:p>
        </p:txBody>
      </p:sp>
    </p:spTree>
    <p:extLst>
      <p:ext uri="{BB962C8B-B14F-4D97-AF65-F5344CB8AC3E}">
        <p14:creationId xmlns:p14="http://schemas.microsoft.com/office/powerpoint/2010/main" val="131946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DBEE71-B6B1-433D-D480-3122D327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vücut ölçümleri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7E3564-F9BA-A1E3-3A3E-2A5EB1EF45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Doğum tartısı, tepeden topuğa boy, </a:t>
            </a:r>
            <a:r>
              <a:rPr lang="tr-TR" dirty="0" err="1"/>
              <a:t>oksipitofrontal</a:t>
            </a:r>
            <a:r>
              <a:rPr lang="tr-TR" dirty="0"/>
              <a:t> baş çevresi</a:t>
            </a:r>
          </a:p>
          <a:p>
            <a:r>
              <a:rPr lang="tr-TR" dirty="0" err="1"/>
              <a:t>Term</a:t>
            </a:r>
            <a:r>
              <a:rPr lang="tr-TR" dirty="0"/>
              <a:t> bebek: 37-42 GH, 2500-4000 </a:t>
            </a:r>
            <a:r>
              <a:rPr lang="tr-TR" dirty="0" err="1"/>
              <a:t>gr</a:t>
            </a:r>
            <a:r>
              <a:rPr lang="tr-TR" dirty="0"/>
              <a:t>, 48-52 cm, 32-37 cm</a:t>
            </a:r>
          </a:p>
          <a:p>
            <a:r>
              <a:rPr lang="tr-TR" dirty="0" err="1"/>
              <a:t>GH’ye</a:t>
            </a:r>
            <a:r>
              <a:rPr lang="tr-TR" dirty="0"/>
              <a:t> göre &lt;10p ise SGA, &gt;90p LGA, 10-90 p AGA</a:t>
            </a:r>
          </a:p>
          <a:p>
            <a:r>
              <a:rPr lang="tr-TR" dirty="0" err="1"/>
              <a:t>Preterm</a:t>
            </a:r>
            <a:r>
              <a:rPr lang="tr-TR" dirty="0"/>
              <a:t> &lt;37 GH, </a:t>
            </a:r>
            <a:r>
              <a:rPr lang="tr-TR" dirty="0" err="1"/>
              <a:t>postmatür</a:t>
            </a:r>
            <a:r>
              <a:rPr lang="tr-TR" dirty="0"/>
              <a:t> &gt;42 GH</a:t>
            </a:r>
          </a:p>
          <a:p>
            <a:r>
              <a:rPr lang="tr-TR" dirty="0"/>
              <a:t>&lt;2500 g Düşük Doğum Ağırlıklı, &lt;1500 g Çok Düşük Doğum Ağırlıklı, &lt;1000 g Aşırı Düşük Doğum Ağırlıklı </a:t>
            </a:r>
          </a:p>
          <a:p>
            <a:endParaRPr lang="tr-TR" dirty="0"/>
          </a:p>
          <a:p>
            <a:r>
              <a:rPr lang="tr-TR" dirty="0"/>
              <a:t>SGA: simetrik/asimetrik</a:t>
            </a:r>
          </a:p>
        </p:txBody>
      </p:sp>
    </p:spTree>
    <p:extLst>
      <p:ext uri="{BB962C8B-B14F-4D97-AF65-F5344CB8AC3E}">
        <p14:creationId xmlns:p14="http://schemas.microsoft.com/office/powerpoint/2010/main" val="61589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EAC5B5-BB96-14B9-82F2-90C4225C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gEstasyon</a:t>
            </a:r>
            <a:r>
              <a:rPr lang="tr-TR" dirty="0"/>
              <a:t> yaşının değerlendirilmesi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838D26-D5D7-216A-3279-6CB6A29ADA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7945016" cy="3311189"/>
          </a:xfrm>
        </p:spPr>
        <p:txBody>
          <a:bodyPr>
            <a:normAutofit lnSpcReduction="10000"/>
          </a:bodyPr>
          <a:lstStyle/>
          <a:p>
            <a:r>
              <a:rPr lang="tr-TR" dirty="0"/>
              <a:t>Yeni </a:t>
            </a:r>
            <a:r>
              <a:rPr lang="tr-TR" dirty="0" err="1"/>
              <a:t>Ballard</a:t>
            </a:r>
            <a:r>
              <a:rPr lang="tr-TR" dirty="0"/>
              <a:t> skorlama</a:t>
            </a:r>
          </a:p>
          <a:p>
            <a:r>
              <a:rPr lang="tr-TR" dirty="0"/>
              <a:t>Altı fiziksel, altı nörolojik ölçüt</a:t>
            </a:r>
          </a:p>
          <a:p>
            <a:r>
              <a:rPr lang="tr-TR" dirty="0"/>
              <a:t>Deri, </a:t>
            </a:r>
            <a:r>
              <a:rPr lang="tr-TR" dirty="0" err="1"/>
              <a:t>lanugo</a:t>
            </a:r>
            <a:r>
              <a:rPr lang="tr-TR" dirty="0"/>
              <a:t>, ayak tabanı, meme, göz/kulak kıkırdağı, </a:t>
            </a:r>
            <a:r>
              <a:rPr lang="tr-TR" dirty="0" err="1"/>
              <a:t>genitaller</a:t>
            </a:r>
            <a:endParaRPr lang="tr-TR" dirty="0"/>
          </a:p>
          <a:p>
            <a:r>
              <a:rPr lang="tr-TR" dirty="0"/>
              <a:t>Duruş, kare pencere testi, dirsek açısı, </a:t>
            </a:r>
            <a:r>
              <a:rPr lang="tr-TR" dirty="0" err="1"/>
              <a:t>popliteal</a:t>
            </a:r>
            <a:r>
              <a:rPr lang="tr-TR" dirty="0"/>
              <a:t> açı, </a:t>
            </a:r>
          </a:p>
          <a:p>
            <a:pPr marL="0" indent="0">
              <a:buNone/>
            </a:pPr>
            <a:r>
              <a:rPr lang="tr-TR" dirty="0"/>
              <a:t>çaprazlama testi, topuk-kulak testi</a:t>
            </a:r>
          </a:p>
          <a:p>
            <a:endParaRPr lang="tr-TR" dirty="0"/>
          </a:p>
          <a:p>
            <a:r>
              <a:rPr lang="tr-TR" dirty="0"/>
              <a:t>Her bulgu için 0-5 puan</a:t>
            </a:r>
          </a:p>
          <a:p>
            <a:r>
              <a:rPr lang="tr-TR" dirty="0"/>
              <a:t>+/- 2 hafta </a:t>
            </a:r>
          </a:p>
        </p:txBody>
      </p:sp>
    </p:spTree>
    <p:extLst>
      <p:ext uri="{BB962C8B-B14F-4D97-AF65-F5344CB8AC3E}">
        <p14:creationId xmlns:p14="http://schemas.microsoft.com/office/powerpoint/2010/main" val="196426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7DE58B-66AA-87F8-79A2-B7CBE291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GENEL GÖRÜNÜM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AC27DC-A8AE-59CC-AD30-C4530A69D0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91440" marR="90170" algn="just"/>
            <a:r>
              <a:rPr lang="tr-TR" dirty="0">
                <a:effectLst/>
                <a:ea typeface="Times New Roman" panose="02020603050405020304" pitchFamily="18" charset="0"/>
              </a:rPr>
              <a:t>Renk: Pembe olmalıdır.</a:t>
            </a:r>
          </a:p>
          <a:p>
            <a:pPr marL="91440" marR="90170" algn="just"/>
            <a:r>
              <a:rPr lang="tr-TR" dirty="0">
                <a:effectLst/>
                <a:ea typeface="Times New Roman" panose="02020603050405020304" pitchFamily="18" charset="0"/>
              </a:rPr>
              <a:t>Solunum: Düzenli olmalı veya bebek ağlıyor olmalı</a:t>
            </a:r>
          </a:p>
          <a:p>
            <a:pPr marL="91440" marR="90170" algn="just"/>
            <a:r>
              <a:rPr lang="tr-TR" dirty="0">
                <a:effectLst/>
                <a:ea typeface="Times New Roman" panose="02020603050405020304" pitchFamily="18" charset="0"/>
              </a:rPr>
              <a:t>Kalp atımları: &gt;100/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dak</a:t>
            </a:r>
            <a:r>
              <a:rPr lang="tr-TR" dirty="0">
                <a:effectLst/>
                <a:ea typeface="Times New Roman" panose="02020603050405020304" pitchFamily="18" charset="0"/>
              </a:rPr>
              <a:t> ve düzenli olmalı</a:t>
            </a:r>
          </a:p>
          <a:p>
            <a:pPr marL="91440" marR="90170" algn="just"/>
            <a:r>
              <a:rPr lang="tr-TR" dirty="0">
                <a:effectLst/>
                <a:ea typeface="Times New Roman" panose="02020603050405020304" pitchFamily="18" charset="0"/>
              </a:rPr>
              <a:t>Vücut ısısı: 36.5-37.5’C olmalı</a:t>
            </a:r>
          </a:p>
          <a:p>
            <a:r>
              <a:rPr lang="tr-TR" dirty="0"/>
              <a:t>Dismorfik bulgular: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gözlerde çekiklik, dilin dışarıda olması,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Simian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çizgisi, mikrosefali, el ve ayaklarda anomali birlikteliği vb.</a:t>
            </a:r>
          </a:p>
          <a:p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Sağlıklı bir yenidoğan kalça eklemi, dizleri ve el bilekleri güçlü bir fleksiyon halinde yatar. Kol ve bacaklarını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spontan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olarak asimetrik ve rastgele oynatır, esner, hatta gerinir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4221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9F7041-F07E-EB27-B4DA-B8441F1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Genel görünüm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2FBEAD-31D9-7EE1-578C-A4706F58A4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Doğum travmasın</a:t>
            </a:r>
            <a:r>
              <a:rPr lang="tr-TR" b="0" i="0" dirty="0">
                <a:solidFill>
                  <a:srgbClr val="000000"/>
                </a:solidFill>
                <a:effectLst/>
              </a:rPr>
              <a:t>a bağlı iki tür paralizi </a:t>
            </a:r>
          </a:p>
          <a:p>
            <a:r>
              <a:rPr lang="tr-TR" b="0" i="0" dirty="0" err="1">
                <a:solidFill>
                  <a:srgbClr val="000000"/>
                </a:solidFill>
                <a:effectLst/>
              </a:rPr>
              <a:t>Erb</a:t>
            </a:r>
            <a:r>
              <a:rPr lang="tr-TR" b="0" i="0" dirty="0">
                <a:solidFill>
                  <a:srgbClr val="000000"/>
                </a:solidFill>
                <a:effectLst/>
              </a:rPr>
              <a:t> paralizisinde omuza abdüksiyon, yaptırılamaz, kolda </a:t>
            </a:r>
            <a:r>
              <a:rPr lang="tr-TR" b="0" i="0" dirty="0" err="1">
                <a:solidFill>
                  <a:srgbClr val="000000"/>
                </a:solidFill>
                <a:effectLst/>
              </a:rPr>
              <a:t>eksternal</a:t>
            </a:r>
            <a:r>
              <a:rPr lang="tr-TR" b="0" i="0" dirty="0">
                <a:solidFill>
                  <a:srgbClr val="000000"/>
                </a:solidFill>
                <a:effectLst/>
              </a:rPr>
              <a:t> rotasyon ve önkolda supinasyon söz konusudur</a:t>
            </a:r>
          </a:p>
          <a:p>
            <a:r>
              <a:rPr lang="tr-TR" b="0" i="0" dirty="0" err="1">
                <a:solidFill>
                  <a:srgbClr val="000000"/>
                </a:solidFill>
                <a:effectLst/>
              </a:rPr>
              <a:t>Klumpke</a:t>
            </a:r>
            <a:r>
              <a:rPr lang="tr-TR" b="0" i="0" dirty="0">
                <a:solidFill>
                  <a:srgbClr val="000000"/>
                </a:solidFill>
                <a:effectLst/>
              </a:rPr>
              <a:t> paralizisinde ise önkolla birlikte elde de paralizi +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3426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61DFF1-2C90-3F72-BCA4-D54079C6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Cilt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21BD53-190F-EE3F-4439-45B590E284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Pembe cilt rengi</a:t>
            </a:r>
          </a:p>
          <a:p>
            <a:r>
              <a:rPr lang="tr-TR" dirty="0"/>
              <a:t>Prematürelerde deri çok ince ve daha pembe, </a:t>
            </a:r>
            <a:r>
              <a:rPr lang="tr-TR" dirty="0" err="1"/>
              <a:t>lanugo</a:t>
            </a:r>
            <a:r>
              <a:rPr lang="tr-TR" dirty="0"/>
              <a:t> tüyleri</a:t>
            </a:r>
          </a:p>
          <a:p>
            <a:r>
              <a:rPr lang="tr-TR" dirty="0" err="1"/>
              <a:t>Postmatürlerde</a:t>
            </a:r>
            <a:r>
              <a:rPr lang="tr-TR" dirty="0"/>
              <a:t> soyulma ve çatlaklar belirgin</a:t>
            </a:r>
          </a:p>
          <a:p>
            <a:r>
              <a:rPr lang="tr-TR" dirty="0" err="1"/>
              <a:t>Verniks</a:t>
            </a:r>
            <a:r>
              <a:rPr lang="tr-TR" dirty="0"/>
              <a:t> </a:t>
            </a:r>
            <a:r>
              <a:rPr lang="tr-TR" dirty="0" err="1"/>
              <a:t>kazeosa</a:t>
            </a:r>
            <a:r>
              <a:rPr lang="tr-TR" dirty="0"/>
              <a:t>: 35-37 GH de belirgin</a:t>
            </a:r>
          </a:p>
          <a:p>
            <a:r>
              <a:rPr lang="tr-TR" dirty="0"/>
              <a:t>Patolojik…. Soluk/yeşil/sarı/mor/koyu kırmızı…</a:t>
            </a:r>
          </a:p>
          <a:p>
            <a:endParaRPr lang="tr-TR" dirty="0"/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0D2594CF-2737-5643-A740-D7BF8F490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900" y="4463150"/>
            <a:ext cx="2763083" cy="205443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FDD8BBD-6373-FC2D-8BC9-738B0CD5E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538941"/>
            <a:ext cx="3470869" cy="197864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A24AC89-1DFA-1578-1DEE-F49587E7C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63" y="2359432"/>
            <a:ext cx="3268019" cy="18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64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C0D40B-6272-699F-FDE5-04AD61E4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cilt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82E494-CD70-299B-E72A-0F983B2A23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Toksik </a:t>
            </a:r>
            <a:r>
              <a:rPr lang="tr-TR" dirty="0" err="1"/>
              <a:t>eritem</a:t>
            </a:r>
            <a:r>
              <a:rPr lang="tr-TR" dirty="0"/>
              <a:t>: en sık YD döküntüsü, selim, 2. günde çıkar, eozinofil+</a:t>
            </a:r>
          </a:p>
          <a:p>
            <a:r>
              <a:rPr lang="tr-TR" dirty="0" err="1"/>
              <a:t>Milia</a:t>
            </a:r>
            <a:r>
              <a:rPr lang="tr-TR" dirty="0"/>
              <a:t>: kıl foliküllerinin </a:t>
            </a:r>
            <a:r>
              <a:rPr lang="tr-TR" dirty="0" err="1"/>
              <a:t>keratinize</a:t>
            </a:r>
            <a:r>
              <a:rPr lang="tr-TR" dirty="0"/>
              <a:t> </a:t>
            </a:r>
            <a:r>
              <a:rPr lang="tr-TR" dirty="0" err="1"/>
              <a:t>stratum</a:t>
            </a:r>
            <a:r>
              <a:rPr lang="tr-TR" dirty="0"/>
              <a:t> </a:t>
            </a:r>
            <a:r>
              <a:rPr lang="tr-TR" dirty="0" err="1"/>
              <a:t>korneum</a:t>
            </a:r>
            <a:r>
              <a:rPr lang="tr-TR" dirty="0"/>
              <a:t> ve </a:t>
            </a:r>
            <a:r>
              <a:rPr lang="tr-TR" dirty="0" err="1"/>
              <a:t>sebase</a:t>
            </a:r>
            <a:r>
              <a:rPr lang="tr-TR" dirty="0"/>
              <a:t> artıklarla tıkanması,</a:t>
            </a:r>
          </a:p>
          <a:p>
            <a:pPr marL="0" indent="0">
              <a:buNone/>
            </a:pPr>
            <a:r>
              <a:rPr lang="tr-TR" dirty="0"/>
              <a:t> beyaz sarı toplu iğne başı büyüklükte </a:t>
            </a:r>
            <a:r>
              <a:rPr lang="tr-TR" dirty="0" err="1"/>
              <a:t>papüller</a:t>
            </a:r>
            <a:r>
              <a:rPr lang="tr-TR" dirty="0"/>
              <a:t>, burun çene alın yanak</a:t>
            </a:r>
          </a:p>
          <a:p>
            <a:r>
              <a:rPr lang="tr-TR" dirty="0" err="1"/>
              <a:t>Miliarya</a:t>
            </a:r>
            <a:r>
              <a:rPr lang="tr-TR" dirty="0"/>
              <a:t>: isilik, ter bezi kanallarının tıkanıklığı, yüz, saçlı deri, gövde</a:t>
            </a:r>
          </a:p>
          <a:p>
            <a:r>
              <a:rPr lang="tr-TR" dirty="0" err="1"/>
              <a:t>Harlequin</a:t>
            </a:r>
            <a:r>
              <a:rPr lang="tr-TR" dirty="0"/>
              <a:t> renk değişikliği</a:t>
            </a:r>
          </a:p>
          <a:p>
            <a:r>
              <a:rPr lang="tr-TR" dirty="0" err="1"/>
              <a:t>Salmon</a:t>
            </a:r>
            <a:r>
              <a:rPr lang="tr-TR" dirty="0"/>
              <a:t> </a:t>
            </a:r>
            <a:r>
              <a:rPr lang="tr-TR" dirty="0" err="1"/>
              <a:t>patch</a:t>
            </a:r>
            <a:r>
              <a:rPr lang="tr-TR" dirty="0"/>
              <a:t> (Leylek ısırığı)</a:t>
            </a:r>
          </a:p>
          <a:p>
            <a:r>
              <a:rPr lang="tr-TR" dirty="0" err="1"/>
              <a:t>Cutis</a:t>
            </a:r>
            <a:r>
              <a:rPr lang="tr-TR" dirty="0"/>
              <a:t> </a:t>
            </a:r>
            <a:r>
              <a:rPr lang="tr-TR" dirty="0" err="1"/>
              <a:t>marmaratus</a:t>
            </a:r>
            <a:endParaRPr lang="tr-TR" dirty="0"/>
          </a:p>
          <a:p>
            <a:r>
              <a:rPr lang="tr-TR" dirty="0"/>
              <a:t>Emme </a:t>
            </a:r>
            <a:r>
              <a:rPr lang="tr-TR" dirty="0" err="1"/>
              <a:t>bülleri</a:t>
            </a:r>
            <a:endParaRPr lang="tr-TR" dirty="0"/>
          </a:p>
          <a:p>
            <a:r>
              <a:rPr lang="tr-TR" dirty="0" err="1"/>
              <a:t>Mongol</a:t>
            </a:r>
            <a:r>
              <a:rPr lang="tr-TR" dirty="0"/>
              <a:t> lekesi</a:t>
            </a:r>
          </a:p>
          <a:p>
            <a:r>
              <a:rPr lang="tr-TR" dirty="0" err="1"/>
              <a:t>Sklerem</a:t>
            </a:r>
            <a:r>
              <a:rPr lang="tr-T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3602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3C9999-485F-6FD8-E7FD-9940ABCE2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3E4D783-FF96-2A24-B080-FF54116945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227" y="263779"/>
            <a:ext cx="4109280" cy="231147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660A034-2C70-36A6-C533-172869ECA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3779"/>
            <a:ext cx="3810000" cy="254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EDFE1C9-F474-354F-A155-AF42BD4A4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66" y="3400589"/>
            <a:ext cx="3635829" cy="272687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4C2D7CB9-CBD4-3CD4-5DA4-0E179E788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156" y="3413815"/>
            <a:ext cx="3891350" cy="220860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51E421C6-BEC3-4067-5524-14CFCB51A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71" y="1715666"/>
            <a:ext cx="2997718" cy="29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D30F40-DD1A-C857-6656-AFC3133A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BAŞ-BOYUN-YÜZ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9A386E-4E34-6968-FE2F-EB46DC1C30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/>
              <a:t>Oksipital </a:t>
            </a:r>
            <a:r>
              <a:rPr lang="tr-TR" dirty="0" err="1"/>
              <a:t>molding</a:t>
            </a:r>
            <a:r>
              <a:rPr lang="tr-TR" dirty="0"/>
              <a:t>, kemiklerde </a:t>
            </a:r>
            <a:r>
              <a:rPr lang="tr-TR" dirty="0" err="1"/>
              <a:t>overriding</a:t>
            </a:r>
            <a:endParaRPr lang="tr-TR" dirty="0"/>
          </a:p>
          <a:p>
            <a:r>
              <a:rPr lang="tr-TR" dirty="0" err="1"/>
              <a:t>Sefalhematom</a:t>
            </a:r>
            <a:r>
              <a:rPr lang="tr-TR" dirty="0"/>
              <a:t>/kaput </a:t>
            </a:r>
            <a:r>
              <a:rPr lang="tr-TR" dirty="0" err="1"/>
              <a:t>suksadenum</a:t>
            </a:r>
            <a:endParaRPr lang="tr-TR" dirty="0"/>
          </a:p>
          <a:p>
            <a:r>
              <a:rPr lang="tr-TR" dirty="0" err="1"/>
              <a:t>Fontanel</a:t>
            </a:r>
            <a:r>
              <a:rPr lang="tr-TR" dirty="0"/>
              <a:t> muayenesi, ÖF: 3*3 cm, AF: kapalı ya da 0.5-1cm</a:t>
            </a:r>
          </a:p>
          <a:p>
            <a:r>
              <a:rPr lang="tr-TR" dirty="0"/>
              <a:t>Geniş ön </a:t>
            </a:r>
            <a:r>
              <a:rPr lang="tr-TR" dirty="0" err="1"/>
              <a:t>fontanel</a:t>
            </a:r>
            <a:r>
              <a:rPr lang="tr-TR" dirty="0"/>
              <a:t>: </a:t>
            </a:r>
          </a:p>
          <a:p>
            <a:pPr marL="0" indent="0">
              <a:buNone/>
            </a:pPr>
            <a:r>
              <a:rPr lang="tr-TR" dirty="0"/>
              <a:t>Hidrosefali, </a:t>
            </a:r>
            <a:r>
              <a:rPr lang="tr-TR" dirty="0" err="1"/>
              <a:t>akondroplazi</a:t>
            </a:r>
            <a:r>
              <a:rPr lang="tr-TR" dirty="0"/>
              <a:t>, IUBK, hipotiroidi, Trizomiler, </a:t>
            </a:r>
            <a:r>
              <a:rPr lang="tr-TR" dirty="0" err="1"/>
              <a:t>Hipofosfatazya</a:t>
            </a:r>
            <a:r>
              <a:rPr lang="tr-TR" dirty="0"/>
              <a:t>, </a:t>
            </a:r>
            <a:r>
              <a:rPr lang="tr-TR" dirty="0" err="1"/>
              <a:t>Osteogenezis</a:t>
            </a:r>
            <a:r>
              <a:rPr lang="tr-TR" dirty="0"/>
              <a:t> </a:t>
            </a:r>
            <a:r>
              <a:rPr lang="tr-TR" dirty="0" err="1"/>
              <a:t>İmperfekta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Yarık damak dudak</a:t>
            </a:r>
          </a:p>
          <a:p>
            <a:r>
              <a:rPr lang="tr-TR" dirty="0" err="1"/>
              <a:t>Mikroretrognati</a:t>
            </a:r>
            <a:r>
              <a:rPr lang="tr-TR" dirty="0"/>
              <a:t>, </a:t>
            </a:r>
            <a:r>
              <a:rPr lang="tr-TR" dirty="0" err="1"/>
              <a:t>Makroglossi</a:t>
            </a:r>
            <a:r>
              <a:rPr lang="tr-TR" dirty="0"/>
              <a:t>, Pierre Robin sekansı</a:t>
            </a:r>
          </a:p>
          <a:p>
            <a:r>
              <a:rPr lang="tr-TR" dirty="0" err="1"/>
              <a:t>Natal</a:t>
            </a:r>
            <a:r>
              <a:rPr lang="tr-TR" dirty="0"/>
              <a:t> diş…</a:t>
            </a:r>
            <a:r>
              <a:rPr lang="tr-TR" dirty="0" err="1"/>
              <a:t>Kondrodermal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980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DE34CC-FA7E-1519-C78E-E6A760EA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tr-TR" sz="4400" b="1" dirty="0"/>
              <a:t>Yenidoğan bebek ve muayenesi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6C6C48-5885-E7E5-8731-54074173F5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817637" cy="3311189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0-28 gün</a:t>
            </a:r>
          </a:p>
          <a:p>
            <a:r>
              <a:rPr lang="tr-TR" dirty="0"/>
              <a:t>İlk değerlendirme ve muayene: Çocuk hekimi, aile hekimi, </a:t>
            </a:r>
            <a:r>
              <a:rPr lang="tr-TR" dirty="0" err="1"/>
              <a:t>neonatolog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3 muayene: - doğum odasında kısaca</a:t>
            </a:r>
          </a:p>
          <a:p>
            <a:pPr marL="0" indent="0">
              <a:buNone/>
            </a:pPr>
            <a:r>
              <a:rPr lang="tr-TR" dirty="0"/>
              <a:t>                         - ilk 24 saatte tam muayene</a:t>
            </a:r>
          </a:p>
          <a:p>
            <a:pPr marL="0" indent="0">
              <a:buNone/>
            </a:pPr>
            <a:r>
              <a:rPr lang="tr-TR" dirty="0"/>
              <a:t>                         - taburculuk öncesi tam muayene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Erken taburculuk--- erken kontrol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01DEBA04-1700-57A7-BC36-8826938B8E5E}"/>
              </a:ext>
            </a:extLst>
          </p:cNvPr>
          <p:cNvSpPr txBox="1">
            <a:spLocks/>
          </p:cNvSpPr>
          <p:nvPr/>
        </p:nvSpPr>
        <p:spPr>
          <a:xfrm>
            <a:off x="6371248" y="2038513"/>
            <a:ext cx="5817637" cy="331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796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40162A-7E76-7B1D-C162-B94D54A0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5D1E85E-1641-972B-930C-80BBA7E159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86" y="0"/>
            <a:ext cx="4571999" cy="3429000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C3834E8-CD62-965C-F8ED-208D9C202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98" y="3429000"/>
            <a:ext cx="3784691" cy="250189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5CAAD52-8F2B-6856-0422-26742EA08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79" y="2869902"/>
            <a:ext cx="2243838" cy="30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23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F02C9D-48FD-E284-0150-0F22AE6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göz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1CDB31-EEB6-D699-2F63-2EDA88563C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Göz muayenesi: zor doğumlarda </a:t>
            </a:r>
            <a:r>
              <a:rPr lang="tr-TR" dirty="0" err="1"/>
              <a:t>subkonjonktival</a:t>
            </a:r>
            <a:r>
              <a:rPr lang="tr-TR" dirty="0"/>
              <a:t>-retinal kanamalar</a:t>
            </a:r>
          </a:p>
          <a:p>
            <a:r>
              <a:rPr lang="tr-TR" dirty="0"/>
              <a:t>Kırmızı </a:t>
            </a:r>
            <a:r>
              <a:rPr lang="tr-TR" dirty="0" err="1"/>
              <a:t>pupil</a:t>
            </a:r>
            <a:r>
              <a:rPr lang="tr-TR" dirty="0"/>
              <a:t> refleksi</a:t>
            </a:r>
          </a:p>
          <a:p>
            <a:pPr marL="0" indent="0">
              <a:buNone/>
            </a:pPr>
            <a:r>
              <a:rPr lang="tr-TR" dirty="0" err="1"/>
              <a:t>Lökokori</a:t>
            </a:r>
            <a:r>
              <a:rPr lang="tr-TR" dirty="0"/>
              <a:t>: Katarakt, </a:t>
            </a:r>
            <a:r>
              <a:rPr lang="tr-TR" dirty="0" err="1"/>
              <a:t>Koryoretinit</a:t>
            </a:r>
            <a:r>
              <a:rPr lang="tr-TR" dirty="0"/>
              <a:t>, </a:t>
            </a:r>
            <a:r>
              <a:rPr lang="tr-TR" dirty="0" err="1"/>
              <a:t>Retinoblastom</a:t>
            </a:r>
            <a:r>
              <a:rPr lang="tr-TR" dirty="0"/>
              <a:t>, Prematürite Retinopatisi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Megalokornea</a:t>
            </a:r>
            <a:r>
              <a:rPr lang="tr-TR" dirty="0"/>
              <a:t>: konjenital glokom</a:t>
            </a:r>
          </a:p>
          <a:p>
            <a:r>
              <a:rPr lang="tr-TR" dirty="0"/>
              <a:t>Konjonktivit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398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B94137-A729-EAAD-8837-F454FA7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65AA571-E1E5-69C6-50FF-000606127F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21" y="1452500"/>
            <a:ext cx="3501774" cy="33115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185FE7E-3E8B-9289-D268-F995A5C68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39" y="1820735"/>
            <a:ext cx="5070141" cy="21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9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34D203-80E5-90BA-E985-278C787C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Boyun-yüz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C7EDD6A-AA6C-15D4-3C40-3FBCE5AC3B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Konjenital guatr, kistik </a:t>
            </a:r>
            <a:r>
              <a:rPr lang="tr-TR" dirty="0" err="1"/>
              <a:t>higroma</a:t>
            </a:r>
            <a:r>
              <a:rPr lang="tr-TR" dirty="0"/>
              <a:t>, yele boyun (Turner S)</a:t>
            </a:r>
          </a:p>
          <a:p>
            <a:r>
              <a:rPr lang="tr-TR" dirty="0" err="1"/>
              <a:t>Klavikulaların</a:t>
            </a:r>
            <a:r>
              <a:rPr lang="tr-TR" dirty="0"/>
              <a:t> bilateral palpasyonu</a:t>
            </a:r>
          </a:p>
          <a:p>
            <a:r>
              <a:rPr lang="tr-TR" dirty="0" err="1"/>
              <a:t>Tortikollis</a:t>
            </a:r>
            <a:endParaRPr lang="tr-TR" dirty="0"/>
          </a:p>
          <a:p>
            <a:r>
              <a:rPr lang="tr-TR" dirty="0"/>
              <a:t>Yüzde asimetri-dismorfik bulgular</a:t>
            </a:r>
          </a:p>
          <a:p>
            <a:r>
              <a:rPr lang="tr-TR" dirty="0"/>
              <a:t>7. </a:t>
            </a:r>
            <a:r>
              <a:rPr lang="tr-TR" dirty="0" err="1"/>
              <a:t>Kranyal</a:t>
            </a:r>
            <a:r>
              <a:rPr lang="tr-TR" dirty="0"/>
              <a:t> sinir (yüz) felci... Özellikle </a:t>
            </a:r>
            <a:r>
              <a:rPr lang="tr-TR" dirty="0" err="1"/>
              <a:t>Forceps</a:t>
            </a:r>
            <a:r>
              <a:rPr lang="tr-TR" dirty="0"/>
              <a:t> ile doğumlarda, etkilenen tarafta göz kapanmaz, </a:t>
            </a:r>
            <a:r>
              <a:rPr lang="tr-TR" dirty="0" err="1"/>
              <a:t>nazolabial</a:t>
            </a:r>
            <a:r>
              <a:rPr lang="tr-TR" dirty="0"/>
              <a:t> </a:t>
            </a:r>
            <a:r>
              <a:rPr lang="tr-TR" dirty="0" err="1"/>
              <a:t>sulkus</a:t>
            </a:r>
            <a:r>
              <a:rPr lang="tr-TR" dirty="0"/>
              <a:t> silik, birkaç haftada iyileşir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0938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684374-BEEE-D4ED-FCA0-EDE8C203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Solunum ve </a:t>
            </a:r>
            <a:r>
              <a:rPr lang="tr-TR" dirty="0" err="1"/>
              <a:t>kvs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3D20C2-EC95-825F-D02B-DCF9BC8E91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91440" marR="90170" algn="just"/>
            <a:r>
              <a:rPr lang="tr-TR" dirty="0">
                <a:effectLst/>
                <a:ea typeface="Times New Roman" panose="02020603050405020304" pitchFamily="18" charset="0"/>
              </a:rPr>
              <a:t>KTA 120-160/dk</a:t>
            </a:r>
          </a:p>
          <a:p>
            <a:pPr marL="91440" marR="90170" algn="just"/>
            <a:r>
              <a:rPr lang="tr-TR" dirty="0">
                <a:effectLst/>
                <a:ea typeface="Times New Roman" panose="02020603050405020304" pitchFamily="18" charset="0"/>
              </a:rPr>
              <a:t>Kalp odakları stetoskop ile dinlenmeli </a:t>
            </a:r>
          </a:p>
          <a:p>
            <a:pPr marL="91440" marR="90170" algn="just"/>
            <a:r>
              <a:rPr lang="tr-TR" dirty="0">
                <a:ea typeface="Times New Roman" panose="02020603050405020304" pitchFamily="18" charset="0"/>
              </a:rPr>
              <a:t>S</a:t>
            </a:r>
            <a:r>
              <a:rPr lang="tr-TR" dirty="0">
                <a:effectLst/>
                <a:ea typeface="Times New Roman" panose="02020603050405020304" pitchFamily="18" charset="0"/>
              </a:rPr>
              <a:t>olunum hızlı olduğu için kalp seslerini 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ayırdetmek</a:t>
            </a:r>
            <a:r>
              <a:rPr lang="tr-TR" dirty="0">
                <a:effectLst/>
                <a:ea typeface="Times New Roman" panose="02020603050405020304" pitchFamily="18" charset="0"/>
              </a:rPr>
              <a:t> güç olabilir</a:t>
            </a:r>
          </a:p>
          <a:p>
            <a:pPr marL="91440" marR="90170" algn="just"/>
            <a:r>
              <a:rPr lang="tr-TR" dirty="0" err="1">
                <a:effectLst/>
                <a:ea typeface="Times New Roman" panose="02020603050405020304" pitchFamily="18" charset="0"/>
              </a:rPr>
              <a:t>Ilk</a:t>
            </a:r>
            <a:r>
              <a:rPr lang="tr-TR" dirty="0">
                <a:effectLst/>
                <a:ea typeface="Times New Roman" panose="02020603050405020304" pitchFamily="18" charset="0"/>
              </a:rPr>
              <a:t> 48 saat 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intrauterin</a:t>
            </a:r>
            <a:r>
              <a:rPr lang="tr-TR" dirty="0">
                <a:effectLst/>
                <a:ea typeface="Times New Roman" panose="02020603050405020304" pitchFamily="18" charset="0"/>
              </a:rPr>
              <a:t> 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şantların</a:t>
            </a:r>
            <a:r>
              <a:rPr lang="tr-TR" dirty="0">
                <a:effectLst/>
                <a:ea typeface="Times New Roman" panose="02020603050405020304" pitchFamily="18" charset="0"/>
              </a:rPr>
              <a:t> kapanmasına bağlı olarak bazı üfürümler duyulabilir</a:t>
            </a:r>
          </a:p>
          <a:p>
            <a:pPr marL="91440" marR="90170" algn="just"/>
            <a:r>
              <a:rPr lang="tr-TR" dirty="0" err="1">
                <a:effectLst/>
                <a:ea typeface="Times New Roman" panose="02020603050405020304" pitchFamily="18" charset="0"/>
              </a:rPr>
              <a:t>Term</a:t>
            </a:r>
            <a:r>
              <a:rPr lang="tr-TR" dirty="0">
                <a:effectLst/>
                <a:ea typeface="Times New Roman" panose="02020603050405020304" pitchFamily="18" charset="0"/>
              </a:rPr>
              <a:t> bebek, 3. günden itibaren kalpte üfürüm duyulması dikkat!</a:t>
            </a:r>
            <a:endParaRPr lang="tr-TR" dirty="0">
              <a:ea typeface="Times New Roman" panose="02020603050405020304" pitchFamily="18" charset="0"/>
            </a:endParaRPr>
          </a:p>
          <a:p>
            <a:pPr marL="91440" marR="90170" algn="just"/>
            <a:r>
              <a:rPr lang="tr-TR" dirty="0">
                <a:effectLst/>
                <a:ea typeface="Times New Roman" panose="02020603050405020304" pitchFamily="18" charset="0"/>
              </a:rPr>
              <a:t>DSS: 40-60/dk arasında</a:t>
            </a:r>
          </a:p>
          <a:p>
            <a:pPr marL="91440" marR="90170" algn="just"/>
            <a:r>
              <a:rPr lang="tr-TR" dirty="0">
                <a:ea typeface="Times New Roman" panose="02020603050405020304" pitchFamily="18" charset="0"/>
              </a:rPr>
              <a:t>İlk saatlerde sekresyonlar nedeniyle kaba </a:t>
            </a:r>
            <a:r>
              <a:rPr lang="tr-TR" dirty="0" err="1">
                <a:ea typeface="Times New Roman" panose="02020603050405020304" pitchFamily="18" charset="0"/>
              </a:rPr>
              <a:t>raller</a:t>
            </a:r>
            <a:r>
              <a:rPr lang="tr-TR" dirty="0">
                <a:ea typeface="Times New Roman" panose="02020603050405020304" pitchFamily="18" charset="0"/>
              </a:rPr>
              <a:t>, </a:t>
            </a:r>
            <a:r>
              <a:rPr lang="tr-TR" dirty="0">
                <a:effectLst/>
                <a:ea typeface="Times New Roman" panose="02020603050405020304" pitchFamily="18" charset="0"/>
              </a:rPr>
              <a:t>fetal akciğer sıvısı nedeniyle yer yer ince 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raller</a:t>
            </a:r>
            <a:r>
              <a:rPr lang="tr-TR" dirty="0">
                <a:effectLst/>
                <a:ea typeface="Times New Roman" panose="02020603050405020304" pitchFamily="18" charset="0"/>
              </a:rPr>
              <a:t>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208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3F5A5A-01A3-D81D-0CE1-76CDEFE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Solunum ve </a:t>
            </a:r>
            <a:r>
              <a:rPr lang="tr-TR" dirty="0" err="1"/>
              <a:t>kvs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7672F9-2963-5589-8D08-B1B8004141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b="0" i="0" dirty="0">
                <a:solidFill>
                  <a:srgbClr val="000000"/>
                </a:solidFill>
                <a:effectLst/>
              </a:rPr>
              <a:t>Kritik konjenital kalp hastalıklarında üfürüm duyulmayabilir ama bebeğin rengi siyanotik!</a:t>
            </a:r>
          </a:p>
          <a:p>
            <a:r>
              <a:rPr lang="tr-TR" dirty="0">
                <a:solidFill>
                  <a:srgbClr val="000000"/>
                </a:solidFill>
              </a:rPr>
              <a:t>S</a:t>
            </a:r>
            <a:r>
              <a:rPr lang="tr-TR" b="0" i="0" dirty="0">
                <a:solidFill>
                  <a:srgbClr val="000000"/>
                </a:solidFill>
                <a:effectLst/>
              </a:rPr>
              <a:t>iyanotik doğumsal kalp hastalıkları (kapak atrezileri, büyük damarların transpozisyonu, fetal dolaşımın devamı) düşünülmeli</a:t>
            </a:r>
          </a:p>
          <a:p>
            <a:r>
              <a:rPr lang="tr-TR" dirty="0">
                <a:solidFill>
                  <a:srgbClr val="000000"/>
                </a:solidFill>
              </a:rPr>
              <a:t>D</a:t>
            </a:r>
            <a:r>
              <a:rPr lang="tr-TR" b="0" i="0" dirty="0">
                <a:solidFill>
                  <a:srgbClr val="000000"/>
                </a:solidFill>
                <a:effectLst/>
              </a:rPr>
              <a:t>iğer grup doğumsal kalp hastalıklı yenidoğanda da yine üfürüm duyulmayabilir ama konjestif kalp yetmezliğinin taşikardi, takipne ve hepatomegali gibi bulguları ön planda</a:t>
            </a:r>
          </a:p>
          <a:p>
            <a:r>
              <a:rPr lang="tr-TR" b="0" i="0" dirty="0">
                <a:solidFill>
                  <a:srgbClr val="000000"/>
                </a:solidFill>
                <a:effectLst/>
              </a:rPr>
              <a:t>hipoplastik sol kalp, sağ kalp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4952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257058-1073-36A2-74C1-A3B485DB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Solunum ve </a:t>
            </a:r>
            <a:r>
              <a:rPr lang="tr-TR" dirty="0" err="1"/>
              <a:t>kvs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54E100-0A12-A123-B5C8-AA88CCDFAC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91440" marR="90170" algn="just"/>
            <a:r>
              <a:rPr lang="tr-TR" sz="2000" dirty="0">
                <a:effectLst/>
                <a:ea typeface="Times New Roman" panose="02020603050405020304" pitchFamily="18" charset="0"/>
              </a:rPr>
              <a:t>DSS: 40-60/dk arasında</a:t>
            </a:r>
          </a:p>
          <a:p>
            <a:pPr marL="91440" marR="90170" algn="just"/>
            <a:r>
              <a:rPr lang="tr-TR" sz="2000" dirty="0">
                <a:ea typeface="Times New Roman" panose="02020603050405020304" pitchFamily="18" charset="0"/>
              </a:rPr>
              <a:t>İlk saatlerde sekresyonlar nedeniyle kaba </a:t>
            </a:r>
            <a:r>
              <a:rPr lang="tr-TR" sz="2000" dirty="0" err="1">
                <a:ea typeface="Times New Roman" panose="02020603050405020304" pitchFamily="18" charset="0"/>
              </a:rPr>
              <a:t>raller</a:t>
            </a:r>
            <a:r>
              <a:rPr lang="tr-TR" sz="2000" dirty="0">
                <a:ea typeface="Times New Roman" panose="02020603050405020304" pitchFamily="18" charset="0"/>
              </a:rPr>
              <a:t>, </a:t>
            </a:r>
            <a:r>
              <a:rPr lang="tr-TR" sz="2000" dirty="0">
                <a:effectLst/>
                <a:ea typeface="Times New Roman" panose="02020603050405020304" pitchFamily="18" charset="0"/>
              </a:rPr>
              <a:t>fetal akciğer sıvısı nedeniyle yer yer ince </a:t>
            </a:r>
            <a:r>
              <a:rPr lang="tr-TR" sz="2000" dirty="0" err="1">
                <a:effectLst/>
                <a:ea typeface="Times New Roman" panose="02020603050405020304" pitchFamily="18" charset="0"/>
              </a:rPr>
              <a:t>raller</a:t>
            </a:r>
            <a:r>
              <a:rPr lang="tr-TR" sz="2000" dirty="0">
                <a:effectLst/>
                <a:ea typeface="Times New Roman" panose="02020603050405020304" pitchFamily="18" charset="0"/>
              </a:rPr>
              <a:t> </a:t>
            </a:r>
          </a:p>
          <a:p>
            <a:pPr marL="91440" marR="90170" algn="just"/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Dakikada 60’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ın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üzerinde solunum sayısı (takipne)</a:t>
            </a:r>
          </a:p>
          <a:p>
            <a:pPr marL="91440" marR="90170" algn="just"/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20 saniyeden daha uzun süren solunum durması (apne),</a:t>
            </a:r>
          </a:p>
          <a:p>
            <a:pPr marL="91440" marR="90170" algn="just"/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Siyanoz, </a:t>
            </a:r>
          </a:p>
          <a:p>
            <a:pPr marL="91440" marR="90170" algn="just"/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Inleme</a:t>
            </a:r>
            <a:endParaRPr lang="tr-TR" altLang="tr-TR" dirty="0">
              <a:ea typeface="Times New Roman" panose="02020603050405020304" pitchFamily="18" charset="0"/>
            </a:endParaRPr>
          </a:p>
          <a:p>
            <a:pPr marL="91440" marR="90170" algn="just"/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Göğüs duvarı çekilmeleri, burun kanadı solunumu</a:t>
            </a:r>
            <a:endParaRPr lang="tr-TR" sz="2000" dirty="0">
              <a:effectLst/>
              <a:ea typeface="Times New Roman" panose="02020603050405020304" pitchFamily="18" charset="0"/>
            </a:endParaRPr>
          </a:p>
          <a:p>
            <a:pPr marL="91440" marR="90170" algn="just"/>
            <a:endParaRPr lang="tr-TR" sz="2000" dirty="0">
              <a:effectLst/>
              <a:ea typeface="Times New Roman" panose="02020603050405020304" pitchFamily="18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158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23D261-23EF-313E-DA80-92412DA5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solunum sıkıntısı video">
            <a:hlinkClick r:id="" action="ppaction://media"/>
            <a:extLst>
              <a:ext uri="{FF2B5EF4-FFF2-40B4-BE49-F238E27FC236}">
                <a16:creationId xmlns:a16="http://schemas.microsoft.com/office/drawing/2014/main" id="{5684E527-8D8E-8C28-1CF7-E219B84FDE4A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7093" y="807416"/>
            <a:ext cx="3933631" cy="5243167"/>
          </a:xfrm>
        </p:spPr>
      </p:pic>
    </p:spTree>
    <p:extLst>
      <p:ext uri="{BB962C8B-B14F-4D97-AF65-F5344CB8AC3E}">
        <p14:creationId xmlns:p14="http://schemas.microsoft.com/office/powerpoint/2010/main" val="149403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31EC47-43A6-21F7-7452-360A76D7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GÖĞÜS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BA25B1-79DB-D038-4310-B353FD214F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Meme muayenesi-kızarıklık şişlik akıntı… apse?</a:t>
            </a:r>
          </a:p>
          <a:p>
            <a:r>
              <a:rPr lang="tr-TR" dirty="0"/>
              <a:t>Memeden süt gelişi</a:t>
            </a:r>
          </a:p>
          <a:p>
            <a:r>
              <a:rPr lang="tr-TR" dirty="0"/>
              <a:t>Ayrık meme başları Turner S.?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7157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3ED67F-88EC-8D3B-7714-72A271E6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karın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A8F1F0-F505-5B49-644E-B1325352F2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tr-TR" dirty="0">
                <a:effectLst/>
                <a:ea typeface="Times New Roman" panose="02020603050405020304" pitchFamily="18" charset="0"/>
              </a:rPr>
              <a:t>Karın yenidoğanda hafif bombe ve yumuşaktır, solunuma katılır (abdominal solunum)</a:t>
            </a:r>
          </a:p>
          <a:p>
            <a:r>
              <a:rPr lang="tr-TR" dirty="0">
                <a:ea typeface="Times New Roman" panose="02020603050405020304" pitchFamily="18" charset="0"/>
              </a:rPr>
              <a:t>Karaciğer kot altı 1-2 cm, dalak ucu </a:t>
            </a:r>
            <a:r>
              <a:rPr lang="tr-TR" dirty="0" err="1">
                <a:ea typeface="Times New Roman" panose="02020603050405020304" pitchFamily="18" charset="0"/>
              </a:rPr>
              <a:t>palpe</a:t>
            </a:r>
            <a:r>
              <a:rPr lang="tr-TR" dirty="0">
                <a:ea typeface="Times New Roman" panose="02020603050405020304" pitchFamily="18" charset="0"/>
              </a:rPr>
              <a:t> edilebilir</a:t>
            </a:r>
            <a:endParaRPr lang="tr-TR" dirty="0">
              <a:effectLst/>
              <a:ea typeface="Times New Roman" panose="02020603050405020304" pitchFamily="18" charset="0"/>
            </a:endParaRPr>
          </a:p>
          <a:p>
            <a:r>
              <a:rPr lang="tr-TR" dirty="0"/>
              <a:t>Karın duvarı defektleri</a:t>
            </a:r>
          </a:p>
          <a:p>
            <a:r>
              <a:rPr lang="tr-TR" dirty="0"/>
              <a:t>Ele gelen kitle: Hidronefroz, polikistik böbrek, adrenal kanama, koledok kisti, </a:t>
            </a:r>
            <a:r>
              <a:rPr lang="tr-TR" dirty="0" err="1"/>
              <a:t>over-mezenter</a:t>
            </a:r>
            <a:r>
              <a:rPr lang="tr-TR" dirty="0"/>
              <a:t> </a:t>
            </a:r>
            <a:r>
              <a:rPr lang="tr-TR" dirty="0" err="1"/>
              <a:t>kisti,nöroblastom</a:t>
            </a:r>
            <a:r>
              <a:rPr lang="tr-TR" dirty="0"/>
              <a:t>, </a:t>
            </a:r>
            <a:r>
              <a:rPr lang="tr-TR" dirty="0" err="1"/>
              <a:t>hepatoblastom</a:t>
            </a:r>
            <a:r>
              <a:rPr lang="tr-TR" dirty="0"/>
              <a:t>, RVT</a:t>
            </a:r>
          </a:p>
          <a:p>
            <a:endParaRPr lang="tr-TR" dirty="0"/>
          </a:p>
          <a:p>
            <a:r>
              <a:rPr lang="tr-TR" dirty="0" err="1"/>
              <a:t>Umbilikal</a:t>
            </a:r>
            <a:r>
              <a:rPr lang="tr-TR" dirty="0"/>
              <a:t> </a:t>
            </a:r>
            <a:r>
              <a:rPr lang="tr-TR" dirty="0" err="1"/>
              <a:t>kord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159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3E4526-FC9A-0C67-6091-FD1E3EC2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400" dirty="0"/>
              <a:t>Muayene esnasında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594552-FAB9-D8B9-C592-363D74B7F6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3186404" cy="3311189"/>
          </a:xfrm>
        </p:spPr>
        <p:txBody>
          <a:bodyPr/>
          <a:lstStyle/>
          <a:p>
            <a:r>
              <a:rPr lang="tr-TR" dirty="0"/>
              <a:t>Radyan ısıtıcı altında</a:t>
            </a:r>
          </a:p>
          <a:p>
            <a:r>
              <a:rPr lang="tr-TR" dirty="0"/>
              <a:t>Ortam ısısı 24-26C</a:t>
            </a:r>
          </a:p>
          <a:p>
            <a:r>
              <a:rPr lang="tr-TR" dirty="0"/>
              <a:t>El hijyenine dikkat</a:t>
            </a:r>
          </a:p>
          <a:p>
            <a:r>
              <a:rPr lang="tr-TR" dirty="0"/>
              <a:t>Bebek soyunuk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E51D3E1-834B-C6C5-A7F4-693421488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97" y="1699899"/>
            <a:ext cx="4273483" cy="2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14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E269B2-8B2D-872A-F01F-F4257EFA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74A0DA2-B5ED-29B2-C0FA-60FCD7455D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1" y="713182"/>
            <a:ext cx="8042966" cy="4959829"/>
          </a:xfrm>
        </p:spPr>
      </p:pic>
    </p:spTree>
    <p:extLst>
      <p:ext uri="{BB962C8B-B14F-4D97-AF65-F5344CB8AC3E}">
        <p14:creationId xmlns:p14="http://schemas.microsoft.com/office/powerpoint/2010/main" val="3363822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63E892-B8C3-6C38-A05D-26C8FEF7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C998E9F-4F6B-66B7-1AC4-779A213A5A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36" y="1548882"/>
            <a:ext cx="7250346" cy="4078320"/>
          </a:xfrm>
        </p:spPr>
      </p:pic>
    </p:spTree>
    <p:extLst>
      <p:ext uri="{BB962C8B-B14F-4D97-AF65-F5344CB8AC3E}">
        <p14:creationId xmlns:p14="http://schemas.microsoft.com/office/powerpoint/2010/main" val="252015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D2E210-127D-1A4B-C3DC-F6F8FB98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ANUS-</a:t>
            </a:r>
            <a:r>
              <a:rPr lang="tr-TR" dirty="0" err="1"/>
              <a:t>Genitaller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80A41A-5516-2073-ADE4-F9AAF1CE9F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>
                <a:latin typeface="Rockwell" panose="02060603020205020403" pitchFamily="18" charset="0"/>
              </a:rPr>
              <a:t>Anal açıklık</a:t>
            </a:r>
          </a:p>
          <a:p>
            <a:r>
              <a:rPr lang="tr-TR" dirty="0" err="1"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Ambigius</a:t>
            </a:r>
            <a:r>
              <a:rPr lang="tr-TR" dirty="0"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 </a:t>
            </a:r>
            <a:r>
              <a:rPr lang="tr-TR" dirty="0" err="1"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genitalya</a:t>
            </a:r>
            <a:r>
              <a:rPr lang="tr-TR" dirty="0"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 -kuşkulu </a:t>
            </a:r>
            <a:r>
              <a:rPr lang="tr-TR" dirty="0" err="1"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genital</a:t>
            </a:r>
            <a:r>
              <a:rPr lang="tr-TR" dirty="0"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 yapı </a:t>
            </a:r>
            <a:endParaRPr lang="tr-TR" dirty="0">
              <a:latin typeface="Rockwell" panose="02060603020205020403" pitchFamily="18" charset="0"/>
            </a:endParaRPr>
          </a:p>
          <a:p>
            <a:r>
              <a:rPr lang="tr-TR" dirty="0"/>
              <a:t>Hipospadias, </a:t>
            </a:r>
            <a:r>
              <a:rPr lang="tr-TR" dirty="0" err="1"/>
              <a:t>epispadis</a:t>
            </a:r>
            <a:endParaRPr lang="tr-TR" dirty="0"/>
          </a:p>
          <a:p>
            <a:r>
              <a:rPr lang="tr-TR" dirty="0" err="1"/>
              <a:t>Hidrosel</a:t>
            </a:r>
            <a:endParaRPr lang="tr-TR" dirty="0"/>
          </a:p>
          <a:p>
            <a:r>
              <a:rPr lang="tr-TR" dirty="0" err="1"/>
              <a:t>İnguinal</a:t>
            </a:r>
            <a:r>
              <a:rPr lang="tr-TR" dirty="0"/>
              <a:t> </a:t>
            </a:r>
            <a:r>
              <a:rPr lang="tr-TR" dirty="0" err="1"/>
              <a:t>herni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5902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1D2FAD-7F27-85A5-1F4D-B01E7CF9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Sırt ve ekstremite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F25F9F-4B41-0540-EB36-C303EC11CC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>
                <a:effectLst/>
                <a:ea typeface="Times New Roman" panose="02020603050405020304" pitchFamily="18" charset="0"/>
              </a:rPr>
              <a:t>Yüzükoyun muayene</a:t>
            </a:r>
          </a:p>
          <a:p>
            <a:r>
              <a:rPr lang="tr-TR" dirty="0" err="1">
                <a:effectLst/>
                <a:ea typeface="Times New Roman" panose="02020603050405020304" pitchFamily="18" charset="0"/>
              </a:rPr>
              <a:t>kifoz</a:t>
            </a:r>
            <a:r>
              <a:rPr lang="tr-TR" dirty="0">
                <a:effectLst/>
                <a:ea typeface="Times New Roman" panose="02020603050405020304" pitchFamily="18" charset="0"/>
              </a:rPr>
              <a:t> veya skolyoz gibi sabit deformitelerin, nöral tüp 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defekleri</a:t>
            </a:r>
            <a:r>
              <a:rPr lang="tr-TR" dirty="0">
                <a:effectLst/>
                <a:ea typeface="Times New Roman" panose="02020603050405020304" pitchFamily="18" charset="0"/>
              </a:rPr>
              <a:t> gibi anomalilerin</a:t>
            </a:r>
          </a:p>
          <a:p>
            <a:r>
              <a:rPr lang="tr-TR" dirty="0">
                <a:ea typeface="Times New Roman" panose="02020603050405020304" pitchFamily="18" charset="0"/>
              </a:rPr>
              <a:t>C</a:t>
            </a:r>
            <a:r>
              <a:rPr lang="tr-TR" dirty="0">
                <a:effectLst/>
                <a:ea typeface="Times New Roman" panose="02020603050405020304" pitchFamily="18" charset="0"/>
              </a:rPr>
              <a:t>ilt gamzesi , kıllanma artışı, 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sakral</a:t>
            </a:r>
            <a:r>
              <a:rPr lang="tr-TR" dirty="0">
                <a:effectLst/>
                <a:ea typeface="Times New Roman" panose="02020603050405020304" pitchFamily="18" charset="0"/>
              </a:rPr>
              <a:t> sinüs, akıntı?...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spina</a:t>
            </a:r>
            <a:r>
              <a:rPr lang="tr-TR" dirty="0">
                <a:effectLst/>
                <a:ea typeface="Times New Roman" panose="02020603050405020304" pitchFamily="18" charset="0"/>
              </a:rPr>
              <a:t> 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bifida</a:t>
            </a:r>
            <a:r>
              <a:rPr lang="tr-TR" dirty="0">
                <a:effectLst/>
                <a:ea typeface="Times New Roman" panose="02020603050405020304" pitchFamily="18" charset="0"/>
              </a:rPr>
              <a:t> </a:t>
            </a:r>
          </a:p>
          <a:p>
            <a:r>
              <a:rPr lang="tr-TR" dirty="0">
                <a:effectLst/>
                <a:ea typeface="Times New Roman" panose="02020603050405020304" pitchFamily="18" charset="0"/>
              </a:rPr>
              <a:t>1/3 bebekte sırtın kalçalara yakın bölgesinde kahverengi-mor genişçe bir leke: 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Mongol</a:t>
            </a:r>
            <a:r>
              <a:rPr lang="tr-TR" dirty="0">
                <a:effectLst/>
                <a:ea typeface="Times New Roman" panose="02020603050405020304" pitchFamily="18" charset="0"/>
              </a:rPr>
              <a:t> lekesi</a:t>
            </a:r>
          </a:p>
          <a:p>
            <a:r>
              <a:rPr lang="tr-TR" dirty="0">
                <a:ea typeface="Times New Roman" panose="02020603050405020304" pitchFamily="18" charset="0"/>
              </a:rPr>
              <a:t>Ekstremitelerin muayenesi, anomali, PEV</a:t>
            </a:r>
          </a:p>
          <a:p>
            <a:r>
              <a:rPr lang="tr-TR" dirty="0">
                <a:effectLst/>
                <a:ea typeface="Times New Roman" panose="02020603050405020304" pitchFamily="18" charset="0"/>
              </a:rPr>
              <a:t>GKD muayenesi, nazik, </a:t>
            </a:r>
            <a:r>
              <a:rPr lang="tr-TR" dirty="0" err="1">
                <a:effectLst/>
                <a:ea typeface="Times New Roman" panose="02020603050405020304" pitchFamily="18" charset="0"/>
              </a:rPr>
              <a:t>Barlow-Ortolani</a:t>
            </a:r>
            <a:r>
              <a:rPr lang="tr-TR" dirty="0">
                <a:effectLst/>
                <a:ea typeface="Times New Roman" panose="02020603050405020304" pitchFamily="18" charset="0"/>
              </a:rPr>
              <a:t> testleri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09798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5E75CD-0E50-4E22-42FF-CA7EA092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Nörolojik muayene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F6EBD8-10A2-C8C8-9319-974CBEBA67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Tonus, postur, hareket</a:t>
            </a:r>
          </a:p>
          <a:p>
            <a:r>
              <a:rPr lang="tr-TR" dirty="0"/>
              <a:t>YD refleksleri</a:t>
            </a:r>
          </a:p>
          <a:p>
            <a:r>
              <a:rPr lang="tr-TR" dirty="0"/>
              <a:t>Uyanıklık</a:t>
            </a:r>
          </a:p>
        </p:txBody>
      </p:sp>
    </p:spTree>
    <p:extLst>
      <p:ext uri="{BB962C8B-B14F-4D97-AF65-F5344CB8AC3E}">
        <p14:creationId xmlns:p14="http://schemas.microsoft.com/office/powerpoint/2010/main" val="54867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8CD671-6A30-B708-AD67-DAE2257C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Yenidoğan refleksleri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2EF2AA6A-90F4-6330-CD14-592097F2DC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Arama</a:t>
            </a:r>
          </a:p>
          <a:p>
            <a:r>
              <a:rPr lang="tr-TR" dirty="0"/>
              <a:t>Emme</a:t>
            </a:r>
          </a:p>
          <a:p>
            <a:r>
              <a:rPr lang="tr-TR" dirty="0" err="1"/>
              <a:t>Palmar</a:t>
            </a:r>
            <a:r>
              <a:rPr lang="tr-TR" dirty="0"/>
              <a:t> yakalama </a:t>
            </a:r>
          </a:p>
          <a:p>
            <a:r>
              <a:rPr lang="tr-TR" dirty="0" err="1"/>
              <a:t>Plantar</a:t>
            </a:r>
            <a:r>
              <a:rPr lang="tr-TR" dirty="0"/>
              <a:t> yakalama</a:t>
            </a:r>
          </a:p>
          <a:p>
            <a:r>
              <a:rPr lang="tr-TR" dirty="0"/>
              <a:t>Tonik boyun</a:t>
            </a:r>
          </a:p>
          <a:p>
            <a:r>
              <a:rPr lang="tr-TR" dirty="0"/>
              <a:t>Adımlama</a:t>
            </a:r>
          </a:p>
          <a:p>
            <a:r>
              <a:rPr lang="tr-TR" dirty="0" err="1"/>
              <a:t>Moro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9901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B2483A-7A67-D8B2-2D30-20DBEFE4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60E782C-6B90-D48C-270B-2ED72B427A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1" y="673539"/>
            <a:ext cx="4918955" cy="3411534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27592F9-EBA1-42B9-0F13-41F6DCB6F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00" y="2379306"/>
            <a:ext cx="4918955" cy="33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4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B28AAC-75B7-5EA4-9444-F549760C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DA7E60-4DCE-44B5-8646-B2DEEA87020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43" y="225620"/>
            <a:ext cx="3143142" cy="33115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09DFDAB-4229-48AE-D1C2-78EF5B00D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94" y="117475"/>
            <a:ext cx="4029022" cy="331152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6FD8EBA-147B-F0B3-48EC-1F4795ED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829" y="3328694"/>
            <a:ext cx="2814735" cy="316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74EDFD-6876-7F99-2A72-701FAE60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400" dirty="0"/>
              <a:t>HEDEFLER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2F7E9C-E161-81AF-F9AA-9AEFC775FC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Doğum öncesi tanı konulmuş/şüpheli problemleri tanımak</a:t>
            </a:r>
          </a:p>
          <a:p>
            <a:r>
              <a:rPr lang="tr-TR" dirty="0"/>
              <a:t>Acil tedavi ve yatış gerektiren bebekleri saptamak</a:t>
            </a:r>
          </a:p>
          <a:p>
            <a:r>
              <a:rPr lang="tr-TR" dirty="0"/>
              <a:t>Doğumsal anomalileri tanımak</a:t>
            </a:r>
          </a:p>
          <a:p>
            <a:r>
              <a:rPr lang="tr-TR" dirty="0"/>
              <a:t>Özgün hastalıkları taramak (GKD, KKH, inmemiş testis)</a:t>
            </a:r>
          </a:p>
          <a:p>
            <a:r>
              <a:rPr lang="tr-TR" dirty="0"/>
              <a:t>Vücut ölçülerine ulaşmak, idrar/</a:t>
            </a:r>
            <a:r>
              <a:rPr lang="tr-TR" dirty="0" err="1"/>
              <a:t>mekonyum</a:t>
            </a:r>
            <a:r>
              <a:rPr lang="tr-TR" dirty="0"/>
              <a:t> çıkışını takip etmek</a:t>
            </a:r>
          </a:p>
        </p:txBody>
      </p:sp>
    </p:spTree>
    <p:extLst>
      <p:ext uri="{BB962C8B-B14F-4D97-AF65-F5344CB8AC3E}">
        <p14:creationId xmlns:p14="http://schemas.microsoft.com/office/powerpoint/2010/main" val="93128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81E04F-E68A-4863-456A-F5B9D283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1E8F968-0F9E-26A6-9793-D2D638375E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67338" y="0"/>
            <a:ext cx="6979298" cy="6790414"/>
          </a:xfrm>
        </p:spPr>
      </p:pic>
    </p:spTree>
    <p:extLst>
      <p:ext uri="{BB962C8B-B14F-4D97-AF65-F5344CB8AC3E}">
        <p14:creationId xmlns:p14="http://schemas.microsoft.com/office/powerpoint/2010/main" val="346051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824EE7-232C-7BE9-548B-90AEB877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DOĞUM ODASI DEĞERLENDİRMESİ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45ED94-B333-6244-759D-54D6F539AA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Solunum çabası, apne/solunum sıkıntısı bulguları</a:t>
            </a:r>
          </a:p>
          <a:p>
            <a:r>
              <a:rPr lang="tr-TR" dirty="0"/>
              <a:t>İlk 1-2 saat DSS: 60-80/dk olabilir, NDSS: 40-60/dk</a:t>
            </a:r>
          </a:p>
          <a:p>
            <a:r>
              <a:rPr lang="tr-TR" dirty="0"/>
              <a:t>KTA &gt;100/dk, NKTA: 120-160/dk, kısa süreli 180/dk</a:t>
            </a:r>
          </a:p>
          <a:p>
            <a:r>
              <a:rPr lang="tr-TR" dirty="0"/>
              <a:t>Sürekli taşikardi…anemi? hipovolemi? sepsis? aritmi?</a:t>
            </a:r>
          </a:p>
          <a:p>
            <a:r>
              <a:rPr lang="tr-TR" dirty="0"/>
              <a:t>Sp02: 1. dk: %65, 3. dk: %75, 5. dk: %90, 15. dk: %95</a:t>
            </a:r>
          </a:p>
          <a:p>
            <a:r>
              <a:rPr lang="tr-TR" dirty="0" err="1"/>
              <a:t>Akrosiyanoz</a:t>
            </a:r>
            <a:r>
              <a:rPr lang="tr-TR" dirty="0"/>
              <a:t>….santral siyanoz ayrımı önemli</a:t>
            </a:r>
          </a:p>
          <a:p>
            <a:r>
              <a:rPr lang="tr-TR" dirty="0"/>
              <a:t>Tonus… </a:t>
            </a:r>
            <a:r>
              <a:rPr lang="tr-TR" dirty="0" err="1"/>
              <a:t>GH’ye</a:t>
            </a:r>
            <a:r>
              <a:rPr lang="tr-TR" dirty="0"/>
              <a:t> göre değişken….</a:t>
            </a:r>
            <a:r>
              <a:rPr lang="tr-TR" dirty="0" err="1"/>
              <a:t>flasidite</a:t>
            </a:r>
            <a:r>
              <a:rPr lang="tr-TR" dirty="0"/>
              <a:t>, tonus asimetrisi ya da </a:t>
            </a:r>
            <a:r>
              <a:rPr lang="tr-TR" dirty="0" err="1"/>
              <a:t>hipertonisite</a:t>
            </a:r>
            <a:r>
              <a:rPr lang="tr-TR" dirty="0"/>
              <a:t> anormal</a:t>
            </a:r>
          </a:p>
        </p:txBody>
      </p:sp>
    </p:spTree>
    <p:extLst>
      <p:ext uri="{BB962C8B-B14F-4D97-AF65-F5344CB8AC3E}">
        <p14:creationId xmlns:p14="http://schemas.microsoft.com/office/powerpoint/2010/main" val="387113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6B784C-CC94-868B-9192-B01F1EB0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foto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83E9B8E-3AB7-9D82-CDBF-0B9BB4769C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5351" y="1809591"/>
            <a:ext cx="4000424" cy="3000317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B142B7C-8A86-7684-CD23-53DFED64B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67339"/>
            <a:ext cx="4930945" cy="25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5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8A1F97-92FC-B167-F720-CFAD40AC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DOĞUM ODASI DEĞERLENDİRMESİ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D70F78-B4C9-0413-7141-9EF3E0298B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Hızlıca ağız, yüz, sırt, ekstremite, </a:t>
            </a:r>
            <a:r>
              <a:rPr lang="tr-TR" dirty="0" err="1"/>
              <a:t>genitalya</a:t>
            </a:r>
            <a:r>
              <a:rPr lang="tr-TR" dirty="0"/>
              <a:t> muayenesi</a:t>
            </a:r>
          </a:p>
          <a:p>
            <a:r>
              <a:rPr lang="tr-TR" dirty="0"/>
              <a:t>Doğumsal anomali?</a:t>
            </a:r>
          </a:p>
          <a:p>
            <a:r>
              <a:rPr lang="tr-TR" dirty="0"/>
              <a:t>Ciddi hastalık belirtisi</a:t>
            </a:r>
          </a:p>
          <a:p>
            <a:r>
              <a:rPr lang="tr-TR" dirty="0" err="1"/>
              <a:t>YDYBÜ’ye</a:t>
            </a:r>
            <a:r>
              <a:rPr lang="tr-TR" dirty="0"/>
              <a:t> yatış?</a:t>
            </a:r>
          </a:p>
          <a:p>
            <a:r>
              <a:rPr lang="tr-TR" dirty="0"/>
              <a:t>ANAL, ÖZOFAGUS  ve KOANAL ATREZİ MUAYENESİ!!</a:t>
            </a:r>
          </a:p>
        </p:txBody>
      </p:sp>
    </p:spTree>
    <p:extLst>
      <p:ext uri="{BB962C8B-B14F-4D97-AF65-F5344CB8AC3E}">
        <p14:creationId xmlns:p14="http://schemas.microsoft.com/office/powerpoint/2010/main" val="243454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0FE010-64B6-0F69-B36B-E3D00341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Apgar</a:t>
            </a:r>
            <a:r>
              <a:rPr lang="tr-TR" dirty="0"/>
              <a:t> skoru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95C418-5E52-629B-784A-98B16FD15E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1 ve 5. dakikalarda</a:t>
            </a:r>
          </a:p>
          <a:p>
            <a:r>
              <a:rPr lang="tr-TR" dirty="0"/>
              <a:t>Solunum, kalp hızı, tonus ve refleks </a:t>
            </a:r>
            <a:r>
              <a:rPr lang="tr-TR" dirty="0" err="1"/>
              <a:t>iritabilite</a:t>
            </a:r>
            <a:endParaRPr lang="tr-TR" dirty="0"/>
          </a:p>
          <a:p>
            <a:r>
              <a:rPr lang="tr-TR" dirty="0"/>
              <a:t>5. dakikada &lt;7 ise, her 5 dakikada 1 tekrarla</a:t>
            </a:r>
          </a:p>
          <a:p>
            <a:r>
              <a:rPr lang="tr-TR" dirty="0" err="1"/>
              <a:t>Asfiksi</a:t>
            </a:r>
            <a:r>
              <a:rPr lang="tr-TR" dirty="0"/>
              <a:t> göstergesi değil!!</a:t>
            </a:r>
          </a:p>
          <a:p>
            <a:r>
              <a:rPr lang="tr-TR" dirty="0"/>
              <a:t>Canlandırma için </a:t>
            </a:r>
            <a:r>
              <a:rPr lang="tr-TR" dirty="0" err="1"/>
              <a:t>Apgarı</a:t>
            </a:r>
            <a:r>
              <a:rPr lang="tr-TR" dirty="0"/>
              <a:t> bekleme!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53646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hta Yazı">
  <a:themeElements>
    <a:clrScheme name="Tahta Ya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ahta Yaz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ahta Yaz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Tahta Yazı</Template>
  <TotalTime>8571</TotalTime>
  <Words>1144</Words>
  <Application>Microsoft Office PowerPoint</Application>
  <PresentationFormat>Geniş ekran</PresentationFormat>
  <Paragraphs>181</Paragraphs>
  <Slides>37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3" baseType="lpstr">
      <vt:lpstr>Arial</vt:lpstr>
      <vt:lpstr>Rockwell</vt:lpstr>
      <vt:lpstr>Rockwell Condensed</vt:lpstr>
      <vt:lpstr>Times New Roman</vt:lpstr>
      <vt:lpstr>Wingdings</vt:lpstr>
      <vt:lpstr>Tahta Yazı</vt:lpstr>
      <vt:lpstr>YENİDOĞAN MUAYENESİ</vt:lpstr>
      <vt:lpstr>Yenidoğan bebek ve muayenesi</vt:lpstr>
      <vt:lpstr>Muayene esnasında</vt:lpstr>
      <vt:lpstr>HEDEFLER</vt:lpstr>
      <vt:lpstr>PowerPoint Sunusu</vt:lpstr>
      <vt:lpstr>DOĞUM ODASI DEĞERLENDİRMESİ</vt:lpstr>
      <vt:lpstr>foto</vt:lpstr>
      <vt:lpstr>DOĞUM ODASI DEĞERLENDİRMESİ</vt:lpstr>
      <vt:lpstr>Apgar skoru</vt:lpstr>
      <vt:lpstr>PowerPoint Sunusu</vt:lpstr>
      <vt:lpstr>Muayenede sıralama</vt:lpstr>
      <vt:lpstr>vücut ölçümleri</vt:lpstr>
      <vt:lpstr>gEstasyon yaşının değerlendirilmesi</vt:lpstr>
      <vt:lpstr>GENEL GÖRÜNÜM</vt:lpstr>
      <vt:lpstr>Genel görünüm</vt:lpstr>
      <vt:lpstr>Cilt</vt:lpstr>
      <vt:lpstr>cilt</vt:lpstr>
      <vt:lpstr>PowerPoint Sunusu</vt:lpstr>
      <vt:lpstr>BAŞ-BOYUN-YÜZ</vt:lpstr>
      <vt:lpstr>PowerPoint Sunusu</vt:lpstr>
      <vt:lpstr>göz</vt:lpstr>
      <vt:lpstr>PowerPoint Sunusu</vt:lpstr>
      <vt:lpstr>Boyun-yüz</vt:lpstr>
      <vt:lpstr>Solunum ve kvs</vt:lpstr>
      <vt:lpstr>Solunum ve kvs</vt:lpstr>
      <vt:lpstr>Solunum ve kvs</vt:lpstr>
      <vt:lpstr>PowerPoint Sunusu</vt:lpstr>
      <vt:lpstr>GÖĞÜS</vt:lpstr>
      <vt:lpstr>karın</vt:lpstr>
      <vt:lpstr>PowerPoint Sunusu</vt:lpstr>
      <vt:lpstr>PowerPoint Sunusu</vt:lpstr>
      <vt:lpstr>ANUS-Genitaller</vt:lpstr>
      <vt:lpstr>Sırt ve ekstremite</vt:lpstr>
      <vt:lpstr>Nörolojik muayene</vt:lpstr>
      <vt:lpstr>Yenidoğan refleksleri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mine özdil</dc:creator>
  <cp:lastModifiedBy>mine özdil</cp:lastModifiedBy>
  <cp:revision>2</cp:revision>
  <dcterms:created xsi:type="dcterms:W3CDTF">2024-11-13T11:27:16Z</dcterms:created>
  <dcterms:modified xsi:type="dcterms:W3CDTF">2024-11-19T10:21:36Z</dcterms:modified>
</cp:coreProperties>
</file>